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31" r:id="rId5"/>
  </p:sldMasterIdLst>
  <p:notesMasterIdLst>
    <p:notesMasterId r:id="rId25"/>
  </p:notesMasterIdLst>
  <p:handoutMasterIdLst>
    <p:handoutMasterId r:id="rId26"/>
  </p:handoutMasterIdLst>
  <p:sldIdLst>
    <p:sldId id="421" r:id="rId6"/>
    <p:sldId id="339" r:id="rId7"/>
    <p:sldId id="426" r:id="rId8"/>
    <p:sldId id="424" r:id="rId9"/>
    <p:sldId id="425" r:id="rId10"/>
    <p:sldId id="427" r:id="rId11"/>
    <p:sldId id="428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29" r:id="rId21"/>
    <p:sldId id="438" r:id="rId22"/>
    <p:sldId id="423" r:id="rId23"/>
    <p:sldId id="4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45565"/>
    <a:srgbClr val="E9EDF4"/>
    <a:srgbClr val="74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0833" autoAdjust="0"/>
  </p:normalViewPr>
  <p:slideViewPr>
    <p:cSldViewPr snapToGrid="0">
      <p:cViewPr varScale="1">
        <p:scale>
          <a:sx n="73" d="100"/>
          <a:sy n="73" d="100"/>
        </p:scale>
        <p:origin x="1992" y="184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4976-5751-F049-BF54-D948F797B50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19FE-B04A-4644-825A-5420B113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500-BCC9-443D-A971-590ECF0480F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40A8-D44B-46FB-9E9E-A37333F1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nearly at the end, our last session will be the last one so we have 2 assignments in order to wrap up </a:t>
            </a:r>
            <a:r>
              <a:rPr lang="en-US"/>
              <a:t>the course.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look at several Perfecto features today. We’ll learn how to execute commands and then look at a range of functions available for use.</a:t>
            </a:r>
          </a:p>
          <a:p>
            <a:r>
              <a:rPr lang="en-US" dirty="0"/>
              <a:t>The list we will look at today is NOT exhaustive, the full list is available online and appears in the resources section.</a:t>
            </a:r>
          </a:p>
          <a:p>
            <a:r>
              <a:rPr lang="en-US" dirty="0"/>
              <a:t>Rather, this is an overview of abilities you may find useful when implementing your test cases. </a:t>
            </a:r>
          </a:p>
          <a:p>
            <a:r>
              <a:rPr lang="en-US" dirty="0"/>
              <a:t>We’ll begin with a brief section of code syntax, but the main focus today is to understand the presented features and remember them for when the need arises.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7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IDE &amp; record  the lock screen command into the code, show how it is executed live on the device, with the execute on add checkbox.</a:t>
            </a:r>
          </a:p>
          <a:p>
            <a:r>
              <a:rPr lang="en-US" dirty="0"/>
              <a:t>Then go to the documentation of the command and show the </a:t>
            </a:r>
            <a:r>
              <a:rPr lang="en-US" dirty="0" err="1"/>
              <a:t>params</a:t>
            </a:r>
            <a:r>
              <a:rPr lang="en-US" dirty="0"/>
              <a:t> list &amp; the code snippet.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8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assignment for this module uses image injection. Show the assignment and walk through it verbally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the customer’s app is using sensor authentication. If so, do a live demo with the customer’s app.</a:t>
            </a:r>
          </a:p>
          <a:p>
            <a:r>
              <a:rPr lang="en-US" dirty="0"/>
              <a:t>Remember, that you need the </a:t>
            </a:r>
            <a:r>
              <a:rPr lang="en-US" dirty="0" err="1"/>
              <a:t>ipa</a:t>
            </a:r>
            <a:r>
              <a:rPr lang="en-US" dirty="0"/>
              <a:t>/</a:t>
            </a:r>
            <a:r>
              <a:rPr lang="en-US" dirty="0" err="1"/>
              <a:t>apk</a:t>
            </a:r>
            <a:r>
              <a:rPr lang="en-US" dirty="0"/>
              <a:t> to instrument.</a:t>
            </a:r>
          </a:p>
          <a:p>
            <a:r>
              <a:rPr lang="en-US" dirty="0"/>
              <a:t>If the app is not available ask the team to do this as an assignment.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file commands transfer files from and to the device &amp; the Perfecto </a:t>
            </a:r>
            <a:r>
              <a:rPr lang="en-US" dirty="0" err="1"/>
              <a:t>respository</a:t>
            </a:r>
            <a:r>
              <a:rPr lang="en-US" dirty="0"/>
              <a:t>.</a:t>
            </a:r>
          </a:p>
          <a:p>
            <a:r>
              <a:rPr lang="en-US" dirty="0"/>
              <a:t>The repository, is the file system provided by Perfecto in the Lab.</a:t>
            </a:r>
          </a:p>
          <a:p>
            <a:r>
              <a:rPr lang="en-US" dirty="0"/>
              <a:t>Therefore, to upload a file to the device, you should first upload it to the repository, and then to the device. </a:t>
            </a:r>
          </a:p>
          <a:p>
            <a:r>
              <a:rPr lang="en-US" dirty="0"/>
              <a:t>Downloading is the same in reverse.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388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90B-07F6-4AB5-ABA9-BB062182FC60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7055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04254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AD8-E34D-4777-BEF1-1BAE2C5ABF1C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8453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F3F1-A2A1-47B7-9E66-0FA4A0A65E78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2323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067C-833F-4F87-82F1-63BA0BB37808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8730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2DA9-9025-4F7D-AB46-A44668CC2144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4818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445-A61F-4BBF-ADA7-4C58F9C548C3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9343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A4E-7445-4C36-BCE9-EEE44F64EB46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168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2" name="Shape 4"/>
          <p:cNvSpPr/>
          <p:nvPr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5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8/29/18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perfectomobile.com/pages/viewpage.action?pageId=111744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Executing+Proprietary+Functions" TargetMode="External"/><Relationship Id="rId7" Type="http://schemas.openxmlformats.org/officeDocument/2006/relationships/hyperlink" Target="https://developers.perfectomobile.com/display/PD/Audio+Commands" TargetMode="External"/><Relationship Id="rId2" Type="http://schemas.openxmlformats.org/officeDocument/2006/relationships/hyperlink" Target="https://developers.perfectomobile.com/display/PD/Function+Refer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perfectomobile.com/pages/viewpage.action?pageId=11174421" TargetMode="External"/><Relationship Id="rId5" Type="http://schemas.openxmlformats.org/officeDocument/2006/relationships/hyperlink" Target="https://developers.perfectomobile.com/display/PD/Simulate+Sensor+Authentication" TargetMode="External"/><Relationship Id="rId4" Type="http://schemas.openxmlformats.org/officeDocument/2006/relationships/hyperlink" Target="https://developers.perfectomobile.com/display/TT/Image+Injec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Function+Refer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Perfecto Features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75A-558F-1D49-ADB9-2999CA0A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6A2C-9C6F-ED45-B213-6E79CF09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Cookies are used by almost all websites to track usage, offer custom content and store preferences. </a:t>
            </a:r>
          </a:p>
          <a:p>
            <a:r>
              <a:rPr lang="en-US" dirty="0"/>
              <a:t>Perfecto allows you to modify the cookies to check website behavior. </a:t>
            </a:r>
          </a:p>
          <a:p>
            <a:pPr lvl="1"/>
            <a:r>
              <a:rPr lang="en-US" dirty="0"/>
              <a:t>Delete all cookies to simulate a new user to the site</a:t>
            </a:r>
          </a:p>
          <a:p>
            <a:pPr lvl="1"/>
            <a:r>
              <a:rPr lang="en-US" dirty="0"/>
              <a:t>Get cookies to validate it </a:t>
            </a:r>
          </a:p>
          <a:p>
            <a:pPr lvl="1"/>
            <a:r>
              <a:rPr lang="en-US" dirty="0"/>
              <a:t>Add a cookie</a:t>
            </a:r>
          </a:p>
          <a:p>
            <a:pPr lvl="1"/>
            <a:r>
              <a:rPr lang="en-US" dirty="0"/>
              <a:t>Delete a defined cookie</a:t>
            </a:r>
          </a:p>
          <a:p>
            <a:r>
              <a:rPr lang="en-US" dirty="0">
                <a:hlinkClick r:id="rId2"/>
              </a:rPr>
              <a:t>https://developers.perfectomobile.com/pages/viewpage.action?pageId=11174421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82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235E-CBD9-FC46-8C21-0956FDC5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A69E-4899-3B4E-B972-C6EA489B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90204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7AF2-9303-CC44-A47F-12431217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FB94-C3B7-E446-9D33-F0771854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725488"/>
            <a:ext cx="10515600" cy="3424481"/>
          </a:xfrm>
        </p:spPr>
        <p:txBody>
          <a:bodyPr/>
          <a:lstStyle/>
          <a:p>
            <a:r>
              <a:rPr lang="en-US" dirty="0"/>
              <a:t>Perfecto allows transferring files from and to the device</a:t>
            </a:r>
          </a:p>
          <a:p>
            <a:pPr lvl="1"/>
            <a:r>
              <a:rPr lang="en-US" dirty="0"/>
              <a:t>Download logs and other files generated by the application</a:t>
            </a:r>
          </a:p>
          <a:p>
            <a:pPr lvl="1"/>
            <a:r>
              <a:rPr lang="en-US" dirty="0"/>
              <a:t>Upload a file with data for the application to use </a:t>
            </a:r>
          </a:p>
          <a:p>
            <a:pPr lvl="1"/>
            <a:r>
              <a:rPr lang="en-US" dirty="0"/>
              <a:t>Delete a file</a:t>
            </a:r>
          </a:p>
          <a:p>
            <a:r>
              <a:rPr lang="en-US" dirty="0"/>
              <a:t>File transfer is from and to the Perfecto repository</a:t>
            </a:r>
          </a:p>
          <a:p>
            <a:pPr lvl="1"/>
            <a:r>
              <a:rPr lang="en-US" dirty="0"/>
              <a:t>Transferring files to the repository is available through Perfecto’s API</a:t>
            </a:r>
          </a:p>
          <a:p>
            <a:pPr lvl="1"/>
            <a:r>
              <a:rPr lang="en-US" dirty="0"/>
              <a:t>The </a:t>
            </a:r>
            <a:r>
              <a:rPr lang="en-US" i="1" dirty="0" err="1"/>
              <a:t>uploadMedia</a:t>
            </a:r>
            <a:r>
              <a:rPr lang="en-US" i="1" dirty="0"/>
              <a:t> </a:t>
            </a:r>
            <a:r>
              <a:rPr lang="en-US" dirty="0"/>
              <a:t>method in the template uses this 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A8EEC-ED89-B446-A6CF-03E85C46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3812356"/>
            <a:ext cx="11412415" cy="30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E457-78C3-854A-9171-63B8DE55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4F88-6AE0-A542-9D46-9F3F5A75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is an input just like text. Users can talk to the application and expect it to respond appropriately. </a:t>
            </a:r>
          </a:p>
          <a:p>
            <a:r>
              <a:rPr lang="en-US" dirty="0"/>
              <a:t>Perfecto offers a range of Audio features:</a:t>
            </a:r>
          </a:p>
          <a:p>
            <a:pPr lvl="1"/>
            <a:r>
              <a:rPr lang="en-US" dirty="0"/>
              <a:t>Text to Audio – takes a string and generates an audio file.</a:t>
            </a:r>
          </a:p>
          <a:p>
            <a:pPr lvl="1"/>
            <a:r>
              <a:rPr lang="en-US" dirty="0"/>
              <a:t>Inject Audio – plays an audio file to the device.</a:t>
            </a:r>
          </a:p>
          <a:p>
            <a:pPr lvl="1"/>
            <a:r>
              <a:rPr lang="en-US" dirty="0"/>
              <a:t>Audio checkpoint – validate that the device is playing audio. </a:t>
            </a:r>
          </a:p>
          <a:p>
            <a:pPr lvl="1"/>
            <a:r>
              <a:rPr lang="en-US" dirty="0"/>
              <a:t>Record Audio - record the audio generated by the device.</a:t>
            </a:r>
          </a:p>
          <a:p>
            <a:r>
              <a:rPr lang="en-US" dirty="0"/>
              <a:t>An enhanced audio package is also available</a:t>
            </a:r>
          </a:p>
          <a:p>
            <a:pPr lvl="1"/>
            <a:r>
              <a:rPr lang="en-US" dirty="0"/>
              <a:t>Audio to text – Transcribe audio to a text file (can also validate if string matches expected result)</a:t>
            </a:r>
          </a:p>
          <a:p>
            <a:pPr lvl="1"/>
            <a:r>
              <a:rPr lang="en-US" dirty="0"/>
              <a:t>Audio Validation – Analyses audio file to validate MOS quality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BCFD-5869-3648-A190-F8C71113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FE49-A53C-6844-A530-E8E119D7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your application’s response to Audio</a:t>
            </a:r>
          </a:p>
          <a:p>
            <a:pPr lvl="1"/>
            <a:r>
              <a:rPr lang="en-US" dirty="0"/>
              <a:t>Use the audio to text &amp; Audio inject to provide the app with an audio input </a:t>
            </a:r>
          </a:p>
          <a:p>
            <a:pPr lvl="1"/>
            <a:r>
              <a:rPr lang="en-US" dirty="0"/>
              <a:t>Continue the test as normal, the application should respond to the audio just like typing. </a:t>
            </a:r>
          </a:p>
          <a:p>
            <a:pPr lvl="1"/>
            <a:r>
              <a:rPr lang="en-US" dirty="0"/>
              <a:t>Note that many apps require clicking an audio icon to accept audio input.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Assignments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7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5099-BD40-614F-88E1-A663C705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0439-FE32-DF48-8E8D-66057542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image to inject into the test</a:t>
            </a:r>
          </a:p>
          <a:p>
            <a:r>
              <a:rPr lang="en-US" dirty="0"/>
              <a:t>Install the Realtime filter IPA on a device </a:t>
            </a:r>
          </a:p>
          <a:p>
            <a:pPr lvl="1"/>
            <a:r>
              <a:rPr lang="en-US" dirty="0"/>
              <a:t>Available in public repository under </a:t>
            </a:r>
            <a:r>
              <a:rPr lang="en-US" dirty="0" err="1"/>
              <a:t>imageInjection</a:t>
            </a:r>
            <a:r>
              <a:rPr lang="en-US" dirty="0"/>
              <a:t> folder </a:t>
            </a:r>
          </a:p>
          <a:p>
            <a:pPr lvl="1"/>
            <a:r>
              <a:rPr lang="en-US" dirty="0"/>
              <a:t>Install with instrumentation</a:t>
            </a:r>
          </a:p>
          <a:p>
            <a:r>
              <a:rPr lang="en-US" dirty="0"/>
              <a:t>Run the application and use image inject to insert an image</a:t>
            </a:r>
          </a:p>
          <a:p>
            <a:pPr lvl="1"/>
            <a:r>
              <a:rPr lang="en-US" dirty="0"/>
              <a:t>Upload the image using the put file command.</a:t>
            </a:r>
          </a:p>
          <a:p>
            <a:r>
              <a:rPr lang="en-US" dirty="0"/>
              <a:t>Validate the image with visual analysis (text or image)</a:t>
            </a:r>
          </a:p>
          <a:p>
            <a:pPr lvl="1"/>
            <a:r>
              <a:rPr lang="en-US" dirty="0"/>
              <a:t>Lock the screen and validate the image is still displayed </a:t>
            </a:r>
          </a:p>
          <a:p>
            <a:r>
              <a:rPr lang="en-US" dirty="0"/>
              <a:t>Uninstall the app at the end of the execution </a:t>
            </a:r>
          </a:p>
          <a:p>
            <a:r>
              <a:rPr lang="en-US" dirty="0"/>
              <a:t>Use reporting tags to identify the test.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4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8E57-FC06-A64D-BC94-8164F444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A191-6177-3C45-9B46-049A52D1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YouTube and search for one of your </a:t>
            </a:r>
            <a:r>
              <a:rPr lang="en-US" dirty="0" err="1"/>
              <a:t>favourite</a:t>
            </a:r>
            <a:r>
              <a:rPr lang="en-US" dirty="0"/>
              <a:t> songs</a:t>
            </a:r>
          </a:p>
          <a:p>
            <a:pPr lvl="1"/>
            <a:r>
              <a:rPr lang="en-US" dirty="0"/>
              <a:t>Play the song</a:t>
            </a:r>
          </a:p>
          <a:p>
            <a:pPr lvl="1"/>
            <a:r>
              <a:rPr lang="en-US" dirty="0"/>
              <a:t>Use Audio features to perform the search</a:t>
            </a:r>
          </a:p>
          <a:p>
            <a:pPr lvl="1"/>
            <a:r>
              <a:rPr lang="en-US" dirty="0"/>
              <a:t>Validate that audio is indeed played</a:t>
            </a:r>
          </a:p>
        </p:txBody>
      </p:sp>
    </p:spTree>
    <p:extLst>
      <p:ext uri="{BB962C8B-B14F-4D97-AF65-F5344CB8AC3E}">
        <p14:creationId xmlns:p14="http://schemas.microsoft.com/office/powerpoint/2010/main" val="7934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7467-29FC-A948-9729-8F813713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6BDE-2A63-694B-B38F-248E0E11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Perfecto commands - </a:t>
            </a:r>
            <a:r>
              <a:rPr lang="en-US" sz="2000" dirty="0">
                <a:hlinkClick r:id="rId2"/>
              </a:rPr>
              <a:t>https://developers.perfectomobile.com/display/PD/Function+Reference</a:t>
            </a:r>
            <a:r>
              <a:rPr lang="en-US" sz="2000" dirty="0"/>
              <a:t> </a:t>
            </a:r>
          </a:p>
          <a:p>
            <a:r>
              <a:rPr lang="en-US" sz="2000" dirty="0"/>
              <a:t>Executing commands - </a:t>
            </a:r>
            <a:r>
              <a:rPr lang="en-US" sz="2000" dirty="0">
                <a:hlinkClick r:id="rId3"/>
              </a:rPr>
              <a:t>https://developers.perfectomobile.com/display/PD/Executing+Proprietary+Functions</a:t>
            </a:r>
            <a:r>
              <a:rPr lang="en-US" sz="2000" dirty="0"/>
              <a:t> </a:t>
            </a:r>
          </a:p>
          <a:p>
            <a:r>
              <a:rPr lang="en-US" sz="2000" dirty="0"/>
              <a:t>Image injection - </a:t>
            </a:r>
            <a:r>
              <a:rPr lang="en-US" sz="2000" dirty="0">
                <a:hlinkClick r:id="rId4"/>
              </a:rPr>
              <a:t>https://developers.perfectomobile.com/display/TT/Image+Injection</a:t>
            </a:r>
            <a:r>
              <a:rPr lang="en-US" sz="2000" dirty="0"/>
              <a:t> </a:t>
            </a:r>
          </a:p>
          <a:p>
            <a:r>
              <a:rPr lang="en-US" sz="2000" dirty="0"/>
              <a:t>Sensor Authentication - </a:t>
            </a:r>
            <a:r>
              <a:rPr lang="en-US" sz="2000" dirty="0">
                <a:hlinkClick r:id="rId5"/>
              </a:rPr>
              <a:t>https://developers.perfectomobile.com/display/PD/Simulate+Sensor+Authentication</a:t>
            </a:r>
            <a:r>
              <a:rPr lang="en-US" sz="2000" dirty="0"/>
              <a:t> </a:t>
            </a:r>
          </a:p>
          <a:p>
            <a:r>
              <a:rPr lang="en-US" sz="2000" dirty="0"/>
              <a:t>Browser commands &amp; cookies - </a:t>
            </a:r>
            <a:r>
              <a:rPr lang="en-US" sz="2000" dirty="0">
                <a:hlinkClick r:id="rId6"/>
              </a:rPr>
              <a:t>https://developers.perfectomobile.com/pages/viewpage.action?pageId=11174421</a:t>
            </a:r>
            <a:r>
              <a:rPr lang="en-US" sz="2000" dirty="0"/>
              <a:t> </a:t>
            </a:r>
          </a:p>
          <a:p>
            <a:r>
              <a:rPr lang="en-US" sz="2000" dirty="0"/>
              <a:t>Audio commands - </a:t>
            </a:r>
            <a:r>
              <a:rPr lang="en-US" sz="2000" dirty="0">
                <a:hlinkClick r:id="rId7"/>
              </a:rPr>
              <a:t>https://developers.perfectomobile.com/display/PD/Audio+Commands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02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124371"/>
            <a:ext cx="8229600" cy="5891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8063"/>
            <a:ext cx="10933113" cy="5086350"/>
          </a:xfrm>
        </p:spPr>
        <p:txBody>
          <a:bodyPr>
            <a:normAutofit/>
          </a:bodyPr>
          <a:lstStyle/>
          <a:p>
            <a:r>
              <a:rPr lang="en-US" dirty="0"/>
              <a:t>Executing Perfecto Commands</a:t>
            </a:r>
          </a:p>
          <a:p>
            <a:r>
              <a:rPr lang="en-US" dirty="0"/>
              <a:t>Overview of Perfecto Features  </a:t>
            </a:r>
          </a:p>
          <a:p>
            <a:pPr lvl="1"/>
            <a:r>
              <a:rPr lang="en-US" dirty="0"/>
              <a:t>Image Injection</a:t>
            </a:r>
          </a:p>
          <a:p>
            <a:pPr lvl="1"/>
            <a:r>
              <a:rPr lang="en-US" dirty="0"/>
              <a:t>Touch ID &amp; Fingerprints</a:t>
            </a:r>
          </a:p>
          <a:p>
            <a:pPr lvl="1"/>
            <a:r>
              <a:rPr lang="en-US" dirty="0"/>
              <a:t>Lock Screen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Device Logs</a:t>
            </a:r>
          </a:p>
          <a:p>
            <a:pPr lvl="1"/>
            <a:r>
              <a:rPr lang="en-US" dirty="0"/>
              <a:t>Device Files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Audio Features</a:t>
            </a:r>
          </a:p>
          <a:p>
            <a:r>
              <a:rPr lang="en-US" dirty="0">
                <a:solidFill>
                  <a:srgbClr val="FF0000"/>
                </a:solidFill>
              </a:rPr>
              <a:t>Assignment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Executing Perfecto Commands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5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4766-B5E2-4144-95A3-9F061700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7257011" cy="793750"/>
          </a:xfrm>
        </p:spPr>
        <p:txBody>
          <a:bodyPr/>
          <a:lstStyle/>
          <a:p>
            <a:r>
              <a:rPr lang="en-US" dirty="0"/>
              <a:t>Executing Perfecto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6311-FD14-9F4D-A48D-DD0DD99B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3318974"/>
          </a:xfrm>
        </p:spPr>
        <p:txBody>
          <a:bodyPr/>
          <a:lstStyle/>
          <a:p>
            <a:r>
              <a:rPr lang="en-US" dirty="0"/>
              <a:t>Perfecto commands are proprietary extensions to Selenium/Appium</a:t>
            </a:r>
          </a:p>
          <a:p>
            <a:r>
              <a:rPr lang="en-US" dirty="0"/>
              <a:t>Finding Commands</a:t>
            </a:r>
          </a:p>
          <a:p>
            <a:pPr lvl="1"/>
            <a:r>
              <a:rPr lang="en-US" dirty="0"/>
              <a:t>All Perfecto commands are online</a:t>
            </a:r>
            <a:br>
              <a:rPr lang="en-US" dirty="0"/>
            </a:br>
            <a:r>
              <a:rPr lang="en-US" dirty="0">
                <a:hlinkClick r:id="rId3"/>
              </a:rPr>
              <a:t>https://developers.perfectomobile.com/display/PD/Function+Reference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Each command includes supported platforms, parameters list &amp; snippet.</a:t>
            </a:r>
          </a:p>
          <a:p>
            <a:r>
              <a:rPr lang="en-US" dirty="0"/>
              <a:t>Commands utilize the Selenium </a:t>
            </a:r>
            <a:r>
              <a:rPr lang="en-US" i="1" dirty="0"/>
              <a:t>executeScript</a:t>
            </a:r>
            <a:r>
              <a:rPr lang="en-US" dirty="0"/>
              <a:t> within a Java Hash map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419E7-32EC-884B-86D5-191F506C4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48" y="4990123"/>
            <a:ext cx="8760898" cy="16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0369-BBC5-E44E-B9E5-59551A34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7262446" cy="793750"/>
          </a:xfrm>
        </p:spPr>
        <p:txBody>
          <a:bodyPr/>
          <a:lstStyle/>
          <a:p>
            <a:r>
              <a:rPr lang="en-US" dirty="0"/>
              <a:t>Entering commands into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F5C3-3A44-7F47-AFF2-7F2AE586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 syntax is identical and easy to write</a:t>
            </a:r>
          </a:p>
          <a:p>
            <a:r>
              <a:rPr lang="en-US" dirty="0"/>
              <a:t>The list of </a:t>
            </a:r>
            <a:r>
              <a:rPr lang="en-US" dirty="0" err="1"/>
              <a:t>params</a:t>
            </a:r>
            <a:r>
              <a:rPr lang="en-US" dirty="0"/>
              <a:t> &amp; the command name varies. </a:t>
            </a:r>
          </a:p>
          <a:p>
            <a:r>
              <a:rPr lang="en-US" dirty="0"/>
              <a:t>Getting the syntax is possible in 2 ways:</a:t>
            </a:r>
          </a:p>
          <a:p>
            <a:pPr lvl="1"/>
            <a:r>
              <a:rPr lang="en-US" dirty="0"/>
              <a:t>Recording commands – use your IDE Perfecto plugin to record the command directly into your code. </a:t>
            </a:r>
          </a:p>
          <a:p>
            <a:pPr lvl="1"/>
            <a:r>
              <a:rPr lang="en-US" dirty="0"/>
              <a:t>Copying command syntax &amp; parameters from developers site. </a:t>
            </a:r>
          </a:p>
          <a:p>
            <a:r>
              <a:rPr lang="en-US" dirty="0"/>
              <a:t>Both options provide the same outcome. </a:t>
            </a:r>
          </a:p>
          <a:p>
            <a:r>
              <a:rPr lang="en-US" dirty="0"/>
              <a:t>Recording is easier at the beginning as it allows playing with different parameters &amp; live execution on the device. </a:t>
            </a:r>
          </a:p>
          <a:p>
            <a:r>
              <a:rPr lang="en-US" dirty="0"/>
              <a:t>Copying online resource is faster &amp; suited to experienced users.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Overview of Perfecto Features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C99D6-4C5E-5042-85E4-44F15316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Injection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D5ADDC-4940-F64D-B34A-5A63306E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may require the user to provide a picture as part of the test flow.</a:t>
            </a:r>
          </a:p>
          <a:p>
            <a:pPr lvl="1"/>
            <a:r>
              <a:rPr lang="en-US" dirty="0"/>
              <a:t>Check deposit</a:t>
            </a:r>
          </a:p>
          <a:p>
            <a:pPr lvl="1"/>
            <a:r>
              <a:rPr lang="en-US" dirty="0"/>
              <a:t>Insurance claim with requires photo of damage</a:t>
            </a:r>
          </a:p>
          <a:p>
            <a:pPr lvl="1"/>
            <a:r>
              <a:rPr lang="en-US" dirty="0"/>
              <a:t>Social media</a:t>
            </a:r>
          </a:p>
          <a:p>
            <a:r>
              <a:rPr lang="en-US" dirty="0"/>
              <a:t>The physical device camera cannot help</a:t>
            </a:r>
          </a:p>
          <a:p>
            <a:r>
              <a:rPr lang="en-US" dirty="0"/>
              <a:t>Perfecto provides an option to inject an image and provide it to the Application as if a picture was taken. </a:t>
            </a:r>
          </a:p>
          <a:p>
            <a:r>
              <a:rPr lang="en-US" dirty="0"/>
              <a:t>The image must be prepared for use before the test is run.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2E2B-CD9F-4F45-A448-C6314E07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9513277" cy="793750"/>
          </a:xfrm>
        </p:spPr>
        <p:txBody>
          <a:bodyPr/>
          <a:lstStyle/>
          <a:p>
            <a:r>
              <a:rPr lang="en-US" dirty="0"/>
              <a:t>Sensor Authentication – Face ID &amp; Fingerprint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B820-A86E-9B41-8118-737E2074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2527666"/>
          </a:xfrm>
        </p:spPr>
        <p:txBody>
          <a:bodyPr/>
          <a:lstStyle/>
          <a:p>
            <a:r>
              <a:rPr lang="en-US" dirty="0"/>
              <a:t>Many applications require user identification by Fingerprint or Face ID. </a:t>
            </a:r>
          </a:p>
          <a:p>
            <a:r>
              <a:rPr lang="en-US" dirty="0"/>
              <a:t>Perfecto provides a simulation which can transmit a </a:t>
            </a:r>
            <a:r>
              <a:rPr lang="en-US" i="1" dirty="0"/>
              <a:t>pass</a:t>
            </a:r>
            <a:r>
              <a:rPr lang="en-US" dirty="0"/>
              <a:t> or </a:t>
            </a:r>
            <a:r>
              <a:rPr lang="en-US" i="1" dirty="0"/>
              <a:t>fail</a:t>
            </a:r>
            <a:r>
              <a:rPr lang="en-US" dirty="0"/>
              <a:t> of the authentication to the application. </a:t>
            </a:r>
          </a:p>
          <a:p>
            <a:r>
              <a:rPr lang="en-US" dirty="0"/>
              <a:t>The simulation requires application instrumentation.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EC3C-BB29-BB44-91B2-DC4DE324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0646"/>
            <a:ext cx="11406637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2886-A1A2-B143-A597-1AAEF4D6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6672-DBAE-6B48-A312-1FC0BB70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Lock screen commands locks the screen for the specified number of seconds</a:t>
            </a:r>
          </a:p>
          <a:p>
            <a:r>
              <a:rPr lang="en-US" dirty="0"/>
              <a:t>Useful for viewing how the app responds to a locked screen.</a:t>
            </a:r>
          </a:p>
          <a:p>
            <a:pPr lvl="1"/>
            <a:r>
              <a:rPr lang="en-US" dirty="0"/>
              <a:t>Does the app return successfully? </a:t>
            </a:r>
          </a:p>
          <a:p>
            <a:pPr lvl="1"/>
            <a:r>
              <a:rPr lang="en-US" dirty="0"/>
              <a:t>Are required notifications displayed on the locked screen? </a:t>
            </a:r>
          </a:p>
        </p:txBody>
      </p:sp>
    </p:spTree>
    <p:extLst>
      <p:ext uri="{BB962C8B-B14F-4D97-AF65-F5344CB8AC3E}">
        <p14:creationId xmlns:p14="http://schemas.microsoft.com/office/powerpoint/2010/main" val="2028167725"/>
      </p:ext>
    </p:extLst>
  </p:cSld>
  <p:clrMapOvr>
    <a:masterClrMapping/>
  </p:clrMapOvr>
</p:sld>
</file>

<file path=ppt/theme/theme1.xml><?xml version="1.0" encoding="utf-8"?>
<a:theme xmlns:a="http://schemas.openxmlformats.org/drawingml/2006/main" name="Perfecto PPT Template 2015 (Final V2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" id="{2A21908C-FFED-CA42-92DC-D407144017BC}" vid="{D5AF685B-7E25-894E-A94C-5418D93B48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214C403D2884698585B04F0C9EFEB" ma:contentTypeVersion="17" ma:contentTypeDescription="Create a new document." ma:contentTypeScope="" ma:versionID="e1a0d5c62c1ac535c9d3634498265420">
  <xsd:schema xmlns:xsd="http://www.w3.org/2001/XMLSchema" xmlns:xs="http://www.w3.org/2001/XMLSchema" xmlns:p="http://schemas.microsoft.com/office/2006/metadata/properties" xmlns:ns2="972698c4-214c-4832-b82a-2422ff8e5173" xmlns:ns3="7b8596e7-3cac-4d6c-91fd-39b1618125fc" targetNamespace="http://schemas.microsoft.com/office/2006/metadata/properties" ma:root="true" ma:fieldsID="2fa023a7900effa46203ee4f9a333910" ns2:_="" ns3:_="">
    <xsd:import namespace="972698c4-214c-4832-b82a-2422ff8e5173"/>
    <xsd:import namespace="7b8596e7-3cac-4d6c-91fd-39b161812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698c4-214c-4832-b82a-2422ff8e5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596e7-3cac-4d6c-91fd-39b161812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7E724F-DB26-4283-AFDE-B1D31318C294}"/>
</file>

<file path=customXml/itemProps2.xml><?xml version="1.0" encoding="utf-8"?>
<ds:datastoreItem xmlns:ds="http://schemas.openxmlformats.org/officeDocument/2006/customXml" ds:itemID="{6CC67D31-BB20-404C-B6B8-29A0A068C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B1D3C-EEFF-41FD-B4D0-E0EDC9AF6167}">
  <ds:schemaRefs>
    <ds:schemaRef ds:uri="http://purl.org/dc/elements/1.1/"/>
    <ds:schemaRef ds:uri="b39354ad-55e5-406b-bc55-b3dc027a4d5e"/>
    <ds:schemaRef ds:uri="http://schemas.microsoft.com/office/2006/documentManagement/types"/>
    <ds:schemaRef ds:uri="1d7dca9a-e7fe-4e70-b427-b999408283d8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3a13d125-ada3-46fb-a8f2-bcc2bdd315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1156</Words>
  <Application>Microsoft Macintosh PowerPoint</Application>
  <PresentationFormat>Widescreen</PresentationFormat>
  <Paragraphs>130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Black</vt:lpstr>
      <vt:lpstr>Calibri</vt:lpstr>
      <vt:lpstr>Calibri Light</vt:lpstr>
      <vt:lpstr>OfficinaSanITCBol</vt:lpstr>
      <vt:lpstr>Sosa Regular</vt:lpstr>
      <vt:lpstr>Source Sans Pro</vt:lpstr>
      <vt:lpstr>Source Sans Pro Semibold</vt:lpstr>
      <vt:lpstr>Perfecto PPT Template 2015 (Final V2)</vt:lpstr>
      <vt:lpstr>1_Office Theme</vt:lpstr>
      <vt:lpstr>PowerPoint Presentation</vt:lpstr>
      <vt:lpstr>Agenda</vt:lpstr>
      <vt:lpstr>PowerPoint Presentation</vt:lpstr>
      <vt:lpstr>Executing Perfecto Commands</vt:lpstr>
      <vt:lpstr>Entering commands into code</vt:lpstr>
      <vt:lpstr>PowerPoint Presentation</vt:lpstr>
      <vt:lpstr>Image Injection</vt:lpstr>
      <vt:lpstr>Sensor Authentication – Face ID &amp; Fingerprint</vt:lpstr>
      <vt:lpstr>Lock Screen</vt:lpstr>
      <vt:lpstr>Cookies</vt:lpstr>
      <vt:lpstr>Device Logs</vt:lpstr>
      <vt:lpstr>Device Files</vt:lpstr>
      <vt:lpstr>Audio Features</vt:lpstr>
      <vt:lpstr>Sample Scenario</vt:lpstr>
      <vt:lpstr>PowerPoint Presentation</vt:lpstr>
      <vt:lpstr>Assignment 1</vt:lpstr>
      <vt:lpstr>Assignment 2</vt:lpstr>
      <vt:lpstr>Resources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Recognition Part 2</dc:title>
  <cp:lastModifiedBy>Yaron White</cp:lastModifiedBy>
  <cp:revision>64</cp:revision>
  <dcterms:modified xsi:type="dcterms:W3CDTF">2018-08-29T07:42:09Z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0x01010056F214C403D2884698585B04F0C9EFEB</vt:lpwstr>
  </property>
</Properties>
</file>